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61" r:id="rId2"/>
    <p:sldId id="262" r:id="rId3"/>
    <p:sldId id="256" r:id="rId4"/>
    <p:sldId id="257" r:id="rId5"/>
    <p:sldId id="258" r:id="rId6"/>
    <p:sldId id="259" r:id="rId7"/>
    <p:sldId id="260" r:id="rId8"/>
  </p:sldIdLst>
  <p:sldSz cx="14630400" cy="8229600"/>
  <p:notesSz cx="8229600" cy="14630400"/>
  <p:embeddedFontLst>
    <p:embeddedFont>
      <p:font typeface="Cabin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Unbounde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74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fd5d481548_2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3" name="Google Shape;2513;g1fd5d481548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1fd5d481548_2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3" name="Google Shape;2543;g1fd5d481548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fd5d481548_2_6"/>
          <p:cNvSpPr txBox="1">
            <a:spLocks noGrp="1"/>
          </p:cNvSpPr>
          <p:nvPr>
            <p:ph type="ctrTitle"/>
          </p:nvPr>
        </p:nvSpPr>
        <p:spPr>
          <a:xfrm>
            <a:off x="7640466" y="2539419"/>
            <a:ext cx="6589885" cy="181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72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g1fd5d481548_2_6"/>
          <p:cNvGrpSpPr/>
          <p:nvPr/>
        </p:nvGrpSpPr>
        <p:grpSpPr>
          <a:xfrm>
            <a:off x="1" y="910502"/>
            <a:ext cx="7319098" cy="7319098"/>
            <a:chOff x="0" y="12289"/>
            <a:chExt cx="3550" cy="3551"/>
          </a:xfrm>
        </p:grpSpPr>
        <p:sp>
          <p:nvSpPr>
            <p:cNvPr id="18" name="Google Shape;18;g1fd5d481548_2_6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g1fd5d481548_2_6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g1fd5d481548_2_6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g1fd5d481548_2_6"/>
          <p:cNvSpPr txBox="1">
            <a:spLocks noGrp="1"/>
          </p:cNvSpPr>
          <p:nvPr>
            <p:ph type="body" idx="1"/>
          </p:nvPr>
        </p:nvSpPr>
        <p:spPr>
          <a:xfrm>
            <a:off x="7640466" y="5459464"/>
            <a:ext cx="6589884" cy="114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48640" lvl="0" indent="-27432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16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1097280" lvl="1" indent="-5791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800"/>
            </a:lvl2pPr>
            <a:lvl3pPr marL="1645920" lvl="2" indent="-5791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800"/>
            </a:lvl3pPr>
            <a:lvl4pPr marL="2194560" lvl="3" indent="-5791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800"/>
            </a:lvl4pPr>
            <a:lvl5pPr marL="2743200" lvl="4" indent="-5791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800"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g1fd5d481548_2_6"/>
          <p:cNvCxnSpPr/>
          <p:nvPr/>
        </p:nvCxnSpPr>
        <p:spPr>
          <a:xfrm>
            <a:off x="7007800" y="6941219"/>
            <a:ext cx="2560320" cy="4790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9353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fd5d481548_2_26"/>
          <p:cNvSpPr txBox="1">
            <a:spLocks noGrp="1"/>
          </p:cNvSpPr>
          <p:nvPr>
            <p:ph type="title"/>
          </p:nvPr>
        </p:nvSpPr>
        <p:spPr>
          <a:xfrm>
            <a:off x="1156828" y="1054876"/>
            <a:ext cx="5929772" cy="733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528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g1fd5d481548_2_26"/>
          <p:cNvCxnSpPr/>
          <p:nvPr/>
        </p:nvCxnSpPr>
        <p:spPr>
          <a:xfrm>
            <a:off x="1143000" y="2326930"/>
            <a:ext cx="2560320" cy="4790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g1fd5d481548_2_26"/>
          <p:cNvSpPr txBox="1">
            <a:spLocks noGrp="1"/>
          </p:cNvSpPr>
          <p:nvPr>
            <p:ph type="body" idx="1"/>
          </p:nvPr>
        </p:nvSpPr>
        <p:spPr>
          <a:xfrm>
            <a:off x="1143000" y="3188285"/>
            <a:ext cx="5806440" cy="6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1097280" lvl="1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645920" lvl="2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194560" lvl="3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743200" lvl="4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g1fd5d481548_2_26"/>
          <p:cNvGrpSpPr/>
          <p:nvPr/>
        </p:nvGrpSpPr>
        <p:grpSpPr>
          <a:xfrm rot="10800000">
            <a:off x="10644048" y="0"/>
            <a:ext cx="3990250" cy="3990250"/>
            <a:chOff x="0" y="12289"/>
            <a:chExt cx="3550" cy="3551"/>
          </a:xfrm>
        </p:grpSpPr>
        <p:sp>
          <p:nvSpPr>
            <p:cNvPr id="40" name="Google Shape;40;g1fd5d481548_2_26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g1fd5d481548_2_26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g1fd5d481548_2_26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g1fd5d481548_2_26"/>
          <p:cNvSpPr txBox="1">
            <a:spLocks noGrp="1"/>
          </p:cNvSpPr>
          <p:nvPr>
            <p:ph type="body" idx="2"/>
          </p:nvPr>
        </p:nvSpPr>
        <p:spPr>
          <a:xfrm>
            <a:off x="1143000" y="2743201"/>
            <a:ext cx="5806440" cy="37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16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1097280" lvl="1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645920" lvl="2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2194560" lvl="3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743200" lvl="4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g1fd5d481548_2_26"/>
          <p:cNvSpPr txBox="1">
            <a:spLocks noGrp="1"/>
          </p:cNvSpPr>
          <p:nvPr>
            <p:ph type="body" idx="3"/>
          </p:nvPr>
        </p:nvSpPr>
        <p:spPr>
          <a:xfrm>
            <a:off x="1144386" y="4610215"/>
            <a:ext cx="5806440" cy="764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1097280" lvl="1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645920" lvl="2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194560" lvl="3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743200" lvl="4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g1fd5d481548_2_26"/>
          <p:cNvSpPr txBox="1">
            <a:spLocks noGrp="1"/>
          </p:cNvSpPr>
          <p:nvPr>
            <p:ph type="body" idx="4"/>
          </p:nvPr>
        </p:nvSpPr>
        <p:spPr>
          <a:xfrm>
            <a:off x="1144386" y="4165131"/>
            <a:ext cx="5806440" cy="37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16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1097280" lvl="1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645920" lvl="2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2194560" lvl="3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743200" lvl="4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g1fd5d481548_2_26"/>
          <p:cNvSpPr txBox="1">
            <a:spLocks noGrp="1"/>
          </p:cNvSpPr>
          <p:nvPr>
            <p:ph type="body" idx="5"/>
          </p:nvPr>
        </p:nvSpPr>
        <p:spPr>
          <a:xfrm>
            <a:off x="1143000" y="6021481"/>
            <a:ext cx="5806440" cy="109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1097280" lvl="1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645920" lvl="2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194560" lvl="3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743200" lvl="4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g1fd5d481548_2_26"/>
          <p:cNvSpPr txBox="1">
            <a:spLocks noGrp="1"/>
          </p:cNvSpPr>
          <p:nvPr>
            <p:ph type="body" idx="6"/>
          </p:nvPr>
        </p:nvSpPr>
        <p:spPr>
          <a:xfrm>
            <a:off x="1143000" y="5576397"/>
            <a:ext cx="5806440" cy="37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16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1097280" lvl="1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645920" lvl="2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2194560" lvl="3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743200" lvl="4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1fd5d481548_2_26"/>
          <p:cNvSpPr txBox="1">
            <a:spLocks noGrp="1"/>
          </p:cNvSpPr>
          <p:nvPr>
            <p:ph type="body" idx="7"/>
          </p:nvPr>
        </p:nvSpPr>
        <p:spPr>
          <a:xfrm>
            <a:off x="7679576" y="3188285"/>
            <a:ext cx="5806440" cy="6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1097280" lvl="1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645920" lvl="2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194560" lvl="3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743200" lvl="4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g1fd5d481548_2_26"/>
          <p:cNvSpPr txBox="1">
            <a:spLocks noGrp="1"/>
          </p:cNvSpPr>
          <p:nvPr>
            <p:ph type="body" idx="8"/>
          </p:nvPr>
        </p:nvSpPr>
        <p:spPr>
          <a:xfrm>
            <a:off x="7679576" y="2743201"/>
            <a:ext cx="5806440" cy="37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16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1097280" lvl="1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645920" lvl="2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2194560" lvl="3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743200" lvl="4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g1fd5d481548_2_26"/>
          <p:cNvSpPr txBox="1">
            <a:spLocks noGrp="1"/>
          </p:cNvSpPr>
          <p:nvPr>
            <p:ph type="body" idx="9"/>
          </p:nvPr>
        </p:nvSpPr>
        <p:spPr>
          <a:xfrm>
            <a:off x="7679576" y="4610215"/>
            <a:ext cx="5806440" cy="109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1097280" lvl="1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645920" lvl="2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194560" lvl="3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743200" lvl="4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g1fd5d481548_2_26"/>
          <p:cNvSpPr txBox="1">
            <a:spLocks noGrp="1"/>
          </p:cNvSpPr>
          <p:nvPr>
            <p:ph type="body" idx="13"/>
          </p:nvPr>
        </p:nvSpPr>
        <p:spPr>
          <a:xfrm>
            <a:off x="7679576" y="4165131"/>
            <a:ext cx="5806440" cy="37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lvl="0" indent="-27432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16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1097280" lvl="1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645920" lvl="2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2194560" lvl="3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743200" lvl="4" indent="-2743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g1fd5d481548_2_26"/>
          <p:cNvSpPr txBox="1">
            <a:spLocks noGrp="1"/>
          </p:cNvSpPr>
          <p:nvPr>
            <p:ph type="dt" idx="10"/>
          </p:nvPr>
        </p:nvSpPr>
        <p:spPr>
          <a:xfrm>
            <a:off x="3590544" y="7598665"/>
            <a:ext cx="1575816" cy="297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1fd5d481548_2_26"/>
          <p:cNvSpPr txBox="1">
            <a:spLocks noGrp="1"/>
          </p:cNvSpPr>
          <p:nvPr>
            <p:ph type="ftr" idx="11"/>
          </p:nvPr>
        </p:nvSpPr>
        <p:spPr>
          <a:xfrm>
            <a:off x="1793748" y="7598665"/>
            <a:ext cx="1796796" cy="297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1fd5d481548_2_26"/>
          <p:cNvSpPr txBox="1">
            <a:spLocks noGrp="1"/>
          </p:cNvSpPr>
          <p:nvPr>
            <p:ph type="sldNum" idx="12"/>
          </p:nvPr>
        </p:nvSpPr>
        <p:spPr>
          <a:xfrm>
            <a:off x="1165860" y="7598665"/>
            <a:ext cx="627888" cy="297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95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1fd5d481548_2_197"/>
          <p:cNvSpPr txBox="1">
            <a:spLocks noGrp="1"/>
          </p:cNvSpPr>
          <p:nvPr>
            <p:ph type="ctrTitle"/>
          </p:nvPr>
        </p:nvSpPr>
        <p:spPr>
          <a:xfrm>
            <a:off x="3266040" y="798840"/>
            <a:ext cx="813420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0000"/>
              </a:lnSpc>
              <a:buSzPts val="3600"/>
            </a:pPr>
            <a:r>
              <a:rPr lang="en-US" sz="3000" u="sng"/>
              <a:t>Basic Details of the Team and Problem Statement</a:t>
            </a:r>
            <a:endParaRPr sz="3000" u="sng"/>
          </a:p>
        </p:txBody>
      </p:sp>
      <p:sp>
        <p:nvSpPr>
          <p:cNvPr id="2516" name="Google Shape;2516;g1fd5d481548_2_197"/>
          <p:cNvSpPr txBox="1">
            <a:spLocks noGrp="1"/>
          </p:cNvSpPr>
          <p:nvPr>
            <p:ph type="body" idx="1"/>
          </p:nvPr>
        </p:nvSpPr>
        <p:spPr>
          <a:xfrm>
            <a:off x="6375660" y="1920420"/>
            <a:ext cx="7653960" cy="51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sz="2280" dirty="0">
                <a:latin typeface="Franklin Gothic"/>
                <a:ea typeface="Franklin Gothic"/>
                <a:cs typeface="Franklin Gothic"/>
                <a:sym typeface="Franklin Gothic"/>
              </a:rPr>
              <a:t>   </a:t>
            </a:r>
            <a:br>
              <a:rPr lang="en-US" sz="2280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280" b="1" dirty="0">
                <a:solidFill>
                  <a:schemeClr val="accent6">
                    <a:lumMod val="50000"/>
                  </a:schemeClr>
                </a:solidFill>
                <a:latin typeface="Franklin Gothic"/>
                <a:sym typeface="Franklin Gothic"/>
              </a:rPr>
              <a:t>PS Code: </a:t>
            </a:r>
            <a:r>
              <a:rPr lang="en-US" sz="2280" dirty="0">
                <a:solidFill>
                  <a:schemeClr val="tx1"/>
                </a:solidFill>
                <a:latin typeface="Franklin Gothic"/>
                <a:sym typeface="Franklin Gothic"/>
              </a:rPr>
              <a:t>PSC-ET-08</a:t>
            </a:r>
            <a:endParaRPr lang="en-US" sz="2280" b="1" dirty="0">
              <a:solidFill>
                <a:schemeClr val="accent6">
                  <a:lumMod val="50000"/>
                </a:schemeClr>
              </a:solidFill>
              <a:latin typeface="Franklin Gothic"/>
              <a:sym typeface="Franklin Gothic"/>
            </a:endParaRPr>
          </a:p>
          <a:p>
            <a:pPr marL="0" indent="0"/>
            <a:endParaRPr lang="en-US" sz="2280" b="1" dirty="0">
              <a:solidFill>
                <a:schemeClr val="accent6">
                  <a:lumMod val="50000"/>
                </a:schemeClr>
              </a:solidFill>
              <a:latin typeface="Franklin Gothic"/>
              <a:sym typeface="Franklin Gothic"/>
            </a:endParaRPr>
          </a:p>
          <a:p>
            <a:pPr marL="0" indent="0"/>
            <a:r>
              <a:rPr lang="en-US" sz="2280" b="1" dirty="0">
                <a:solidFill>
                  <a:schemeClr val="accent6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 sz="2280" dirty="0">
                <a:solidFill>
                  <a:schemeClr val="tx1"/>
                </a:solidFill>
                <a:latin typeface="Franklin Gothic"/>
                <a:sym typeface="Franklin Gothic"/>
              </a:rPr>
              <a:t>AI-Based Adaptive Learning System – Implement an AI-driven platform that customizes learning content based on students' performance and engagement.</a:t>
            </a:r>
            <a:endParaRPr sz="2280" dirty="0">
              <a:solidFill>
                <a:schemeClr val="tx1"/>
              </a:solidFill>
              <a:latin typeface="Franklin Gothic"/>
            </a:endParaRPr>
          </a:p>
          <a:p>
            <a:pPr marL="0" indent="0"/>
            <a:br>
              <a:rPr lang="en-US" sz="2280" b="1" dirty="0">
                <a:solidFill>
                  <a:schemeClr val="accent6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280" b="1" dirty="0">
                <a:solidFill>
                  <a:schemeClr val="accent6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 sz="2280" dirty="0" err="1">
                <a:solidFill>
                  <a:schemeClr val="tx1"/>
                </a:solidFill>
                <a:latin typeface="Franklin Gothic"/>
                <a:sym typeface="Franklin Gothic"/>
              </a:rPr>
              <a:t>AlgoWizards</a:t>
            </a:r>
            <a:endParaRPr sz="2280" dirty="0">
              <a:solidFill>
                <a:schemeClr val="tx1"/>
              </a:solidFill>
              <a:latin typeface="Franklin Gothic"/>
            </a:endParaRPr>
          </a:p>
          <a:p>
            <a:pPr marL="0" indent="0"/>
            <a:br>
              <a:rPr lang="en-US" sz="2280" b="1" dirty="0">
                <a:solidFill>
                  <a:schemeClr val="accent6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280" b="1" dirty="0">
                <a:solidFill>
                  <a:schemeClr val="accent6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sz="2280" dirty="0">
                <a:solidFill>
                  <a:schemeClr val="tx1"/>
                </a:solidFill>
                <a:latin typeface="Franklin Gothic"/>
                <a:sym typeface="Franklin Gothic"/>
              </a:rPr>
              <a:t>Harshit Malviya</a:t>
            </a:r>
            <a:endParaRPr sz="2280" dirty="0">
              <a:solidFill>
                <a:schemeClr val="tx1"/>
              </a:solidFill>
              <a:latin typeface="Franklin Gothic"/>
            </a:endParaRPr>
          </a:p>
          <a:p>
            <a:pPr marL="0" indent="0"/>
            <a:br>
              <a:rPr lang="en-US" sz="2280" b="1" dirty="0">
                <a:solidFill>
                  <a:schemeClr val="accent6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280" b="1" dirty="0">
                <a:solidFill>
                  <a:schemeClr val="accent6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Institute Name: </a:t>
            </a:r>
            <a:r>
              <a:rPr lang="en-US" sz="2280" dirty="0">
                <a:solidFill>
                  <a:schemeClr val="tx1"/>
                </a:solidFill>
                <a:latin typeface="Franklin Gothic"/>
                <a:sym typeface="Franklin Gothic"/>
              </a:rPr>
              <a:t>Lakshmi </a:t>
            </a:r>
            <a:r>
              <a:rPr lang="en-US" sz="2280" dirty="0" err="1">
                <a:solidFill>
                  <a:schemeClr val="tx1"/>
                </a:solidFill>
                <a:latin typeface="Franklin Gothic"/>
                <a:sym typeface="Franklin Gothic"/>
              </a:rPr>
              <a:t>Narain</a:t>
            </a:r>
            <a:r>
              <a:rPr lang="en-US" sz="2280" dirty="0">
                <a:solidFill>
                  <a:schemeClr val="tx1"/>
                </a:solidFill>
                <a:latin typeface="Franklin Gothic"/>
                <a:sym typeface="Franklin Gothic"/>
              </a:rPr>
              <a:t> College of Technology, Bhopal</a:t>
            </a:r>
            <a:endParaRPr sz="2280" dirty="0">
              <a:solidFill>
                <a:schemeClr val="tx1"/>
              </a:solidFill>
              <a:latin typeface="Franklin Gothic"/>
            </a:endParaRPr>
          </a:p>
          <a:p>
            <a:pPr marL="0" indent="0"/>
            <a:endParaRPr sz="2280" b="1" dirty="0">
              <a:solidFill>
                <a:schemeClr val="accent6">
                  <a:lumMod val="50000"/>
                </a:schemeClr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/>
            <a:r>
              <a:rPr lang="en-US" sz="2280" b="1" dirty="0">
                <a:solidFill>
                  <a:schemeClr val="accent6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 sz="2280" dirty="0" err="1">
                <a:solidFill>
                  <a:schemeClr val="tx1"/>
                </a:solidFill>
                <a:latin typeface="Franklin Gothic"/>
                <a:sym typeface="Franklin Gothic"/>
              </a:rPr>
              <a:t>EduTech</a:t>
            </a:r>
            <a:endParaRPr sz="2280" dirty="0">
              <a:solidFill>
                <a:schemeClr val="tx1"/>
              </a:solidFill>
              <a:latin typeface="Franklin Gothic"/>
              <a:sym typeface="Franklin Gothic"/>
            </a:endParaRPr>
          </a:p>
          <a:p>
            <a:pPr marL="0" indent="0"/>
            <a:endParaRPr sz="2520" dirty="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517" name="Google Shape;2517;g1fd5d481548_2_197"/>
          <p:cNvSpPr txBox="1"/>
          <p:nvPr/>
        </p:nvSpPr>
        <p:spPr>
          <a:xfrm>
            <a:off x="3003886" y="115560"/>
            <a:ext cx="8624520" cy="75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2500"/>
            </a:pPr>
            <a:r>
              <a:rPr lang="en-US"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Codictive 3.0 State-Level Hackathon</a:t>
            </a:r>
            <a:endParaRPr sz="30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18" name="Google Shape;2518;g1fd5d481548_2_197"/>
          <p:cNvPicPr preferRelativeResize="0"/>
          <p:nvPr/>
        </p:nvPicPr>
        <p:blipFill rotWithShape="1">
          <a:blip r:embed="rId3">
            <a:alphaModFix/>
          </a:blip>
          <a:srcRect l="-22973" r="-12" b="-22986"/>
          <a:stretch/>
        </p:blipFill>
        <p:spPr>
          <a:xfrm>
            <a:off x="13054169" y="240121"/>
            <a:ext cx="1427520" cy="155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Google Shape;2519;g1fd5d481548_2_1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5910" y="115560"/>
            <a:ext cx="1427520" cy="143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0" name="Google Shape;2520;g1fd5d481548_2_197" title="IEEE-Logo-removebg-preview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23309" y="293670"/>
            <a:ext cx="2345102" cy="132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1fd5d481548_2_222"/>
          <p:cNvSpPr txBox="1">
            <a:spLocks noGrp="1"/>
          </p:cNvSpPr>
          <p:nvPr>
            <p:ph type="title"/>
          </p:nvPr>
        </p:nvSpPr>
        <p:spPr>
          <a:xfrm>
            <a:off x="1156828" y="1054876"/>
            <a:ext cx="7941008" cy="733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6000" dirty="0"/>
              <a:t>Team Member Details </a:t>
            </a:r>
            <a:endParaRPr sz="6000" dirty="0"/>
          </a:p>
        </p:txBody>
      </p:sp>
      <p:sp>
        <p:nvSpPr>
          <p:cNvPr id="2546" name="Google Shape;2546;g1fd5d481548_2_222"/>
          <p:cNvSpPr txBox="1">
            <a:spLocks noGrp="1"/>
          </p:cNvSpPr>
          <p:nvPr>
            <p:ph type="body" idx="1"/>
          </p:nvPr>
        </p:nvSpPr>
        <p:spPr>
          <a:xfrm>
            <a:off x="1156828" y="2474520"/>
            <a:ext cx="13374143" cy="566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5D7C3F"/>
              </a:buClr>
              <a:buSzPts val="1200"/>
            </a:pPr>
            <a:r>
              <a:rPr lang="en-US" sz="2500" b="1" dirty="0">
                <a:solidFill>
                  <a:srgbClr val="5D7C3F"/>
                </a:solidFill>
              </a:rPr>
              <a:t>Team Leader Name: </a:t>
            </a:r>
            <a:r>
              <a:rPr lang="en-US" sz="2500" dirty="0"/>
              <a:t>Harshit Malviya</a:t>
            </a:r>
            <a:endParaRPr sz="2500" dirty="0"/>
          </a:p>
          <a:p>
            <a:pPr marL="0" indent="0">
              <a:buSzPts val="1200"/>
            </a:pPr>
            <a:r>
              <a:rPr lang="en-US" sz="2500" dirty="0"/>
              <a:t>Branch: B.Tech. 			Stream: CSE			Year: III</a:t>
            </a:r>
            <a:endParaRPr sz="2500" dirty="0"/>
          </a:p>
          <a:p>
            <a:pPr marL="0" indent="0">
              <a:spcBef>
                <a:spcPts val="0"/>
              </a:spcBef>
              <a:buClr>
                <a:srgbClr val="5D7C3F"/>
              </a:buClr>
              <a:buSzPts val="1200"/>
            </a:pPr>
            <a:r>
              <a:rPr lang="en-US" sz="2500" b="1" dirty="0">
                <a:solidFill>
                  <a:srgbClr val="5D7C3F"/>
                </a:solidFill>
              </a:rPr>
              <a:t>Team Member 1 Name: </a:t>
            </a:r>
            <a:r>
              <a:rPr lang="en-US" sz="2500" dirty="0" err="1"/>
              <a:t>Deepanshi</a:t>
            </a:r>
            <a:r>
              <a:rPr lang="en-US" sz="2500" dirty="0"/>
              <a:t> </a:t>
            </a:r>
            <a:r>
              <a:rPr lang="en-US" sz="2500" dirty="0" err="1"/>
              <a:t>Mehra</a:t>
            </a:r>
            <a:endParaRPr sz="2500" dirty="0"/>
          </a:p>
          <a:p>
            <a:pPr marL="0" indent="0">
              <a:buSzPts val="1200"/>
            </a:pPr>
            <a:r>
              <a:rPr lang="en-US" sz="2500" dirty="0"/>
              <a:t>Branch: B.Tech. 			 Stream: CSE 			Year: III</a:t>
            </a:r>
            <a:endParaRPr sz="2500" dirty="0"/>
          </a:p>
          <a:p>
            <a:pPr marL="0" indent="0">
              <a:spcBef>
                <a:spcPts val="0"/>
              </a:spcBef>
              <a:buClr>
                <a:srgbClr val="5D7C3F"/>
              </a:buClr>
              <a:buSzPts val="1200"/>
            </a:pPr>
            <a:r>
              <a:rPr lang="en-US" sz="2500" b="1" dirty="0">
                <a:solidFill>
                  <a:srgbClr val="5D7C3F"/>
                </a:solidFill>
              </a:rPr>
              <a:t>Team Member 2 Name: </a:t>
            </a:r>
            <a:r>
              <a:rPr lang="en-US" sz="2500" dirty="0"/>
              <a:t>Prerak Gupta</a:t>
            </a:r>
            <a:endParaRPr sz="2500" dirty="0"/>
          </a:p>
          <a:p>
            <a:pPr marL="0" indent="0">
              <a:buSzPts val="1200"/>
            </a:pPr>
            <a:r>
              <a:rPr lang="en-US" sz="2500" dirty="0"/>
              <a:t>Branch: B.Tech. 			 Stream: CSE 			Year: III</a:t>
            </a:r>
            <a:endParaRPr sz="2500" dirty="0"/>
          </a:p>
          <a:p>
            <a:pPr marL="0" indent="0">
              <a:spcBef>
                <a:spcPts val="0"/>
              </a:spcBef>
              <a:buClr>
                <a:srgbClr val="5D7C3F"/>
              </a:buClr>
              <a:buSzPts val="1200"/>
            </a:pPr>
            <a:r>
              <a:rPr lang="en-US" sz="2500" b="1" dirty="0">
                <a:solidFill>
                  <a:srgbClr val="5D7C3F"/>
                </a:solidFill>
              </a:rPr>
              <a:t>Team Member 3 Name: </a:t>
            </a:r>
            <a:r>
              <a:rPr lang="en-US" sz="2500" dirty="0" err="1"/>
              <a:t>Rajnandini</a:t>
            </a:r>
            <a:r>
              <a:rPr lang="en-US" sz="2500" dirty="0"/>
              <a:t> Tasre</a:t>
            </a:r>
            <a:endParaRPr sz="2500" dirty="0"/>
          </a:p>
          <a:p>
            <a:pPr marL="0" indent="0">
              <a:buSzPts val="1200"/>
            </a:pPr>
            <a:r>
              <a:rPr lang="en-US" sz="2500" dirty="0"/>
              <a:t>Branch: B.Tech. 			 Stream: CSE(DS) 		Year: III</a:t>
            </a:r>
          </a:p>
          <a:p>
            <a:pPr marL="0" indent="0">
              <a:spcBef>
                <a:spcPts val="0"/>
              </a:spcBef>
              <a:buClr>
                <a:srgbClr val="5D7C3F"/>
              </a:buClr>
              <a:buSzPts val="1200"/>
            </a:pPr>
            <a:r>
              <a:rPr lang="en-US" sz="2500" b="1" dirty="0">
                <a:solidFill>
                  <a:srgbClr val="5D7C3F"/>
                </a:solidFill>
              </a:rPr>
              <a:t>Team Member 4 Name: </a:t>
            </a:r>
            <a:r>
              <a:rPr lang="en-US" sz="2500" dirty="0"/>
              <a:t>Ravi </a:t>
            </a:r>
            <a:r>
              <a:rPr lang="en-US" sz="2500" dirty="0" err="1"/>
              <a:t>Baraskar</a:t>
            </a:r>
            <a:endParaRPr lang="en-US" sz="2500" dirty="0"/>
          </a:p>
          <a:p>
            <a:pPr marL="0" indent="0">
              <a:buClr>
                <a:srgbClr val="5D7C3F"/>
              </a:buClr>
              <a:buSzPts val="1200"/>
            </a:pPr>
            <a:r>
              <a:rPr lang="en-US" sz="2500" dirty="0"/>
              <a:t>Branch: B.Tech. 			 Stream: CSE 			Year: III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8612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Introducing: The Empathic Learning Companion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57149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Revolutionizing education through personalized emotional AI, our Empathic Learning Companion adapts to individual student needs in real-time, fostering a more engaging and effective learning experience. By understanding and responding to students' emotional states, we aim to create a supportive and dynamic learning environment that promotes comprehension, retention, and a genuine love for learning.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40287" y="6424493"/>
            <a:ext cx="329112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Team </a:t>
            </a:r>
            <a:r>
              <a:rPr lang="en-US" sz="2350" b="1" dirty="0" err="1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AlgoWizards</a:t>
            </a:r>
            <a:endParaRPr lang="en-US" sz="2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5069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Problem: One-Size-Fits-All Education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57017"/>
            <a:ext cx="45347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Failing Traditional Methods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48282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learning methods often fail to address the emotional state of students. When content is too difficult or uninteresting, students disengage, leading to frustration and decreased comprehension. A generic approach cannot cater to individual needs.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57017"/>
            <a:ext cx="36678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Concerning Statistics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48282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national average course completion rate stands at a mere 58% (Source: National Student Clearinghouse Research Center). This highlights the urgent need for more personalized and emotionally intelligent educational solutions to boost course completion.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87897-3489-4418-94EA-93511ED0C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8" t="25764" r="10848" b="28474"/>
          <a:stretch/>
        </p:blipFill>
        <p:spPr>
          <a:xfrm>
            <a:off x="12666134" y="7467600"/>
            <a:ext cx="1964266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9098" y="907733"/>
            <a:ext cx="7878604" cy="1063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Solution: Real-Time Emotionally Adaptive Learning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119098" y="2445663"/>
            <a:ext cx="406718" cy="40671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81" y="2489537"/>
            <a:ext cx="255151" cy="3189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06553" y="2445663"/>
            <a:ext cx="318468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Facial Emotion Detection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706553" y="2819876"/>
            <a:ext cx="7291149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Identifies emotions such as confusion, boredom, and frustration in real-time through facial cues.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119098" y="3493056"/>
            <a:ext cx="406718" cy="40671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881" y="3536930"/>
            <a:ext cx="255151" cy="318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06553" y="3493056"/>
            <a:ext cx="318885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Voice Sentiment Analysis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6706553" y="3867269"/>
            <a:ext cx="7291149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Gauges a student's emotional state through speech patterns and sentiment analysis.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119098" y="4540448"/>
            <a:ext cx="406718" cy="40671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881" y="4584323"/>
            <a:ext cx="255151" cy="3189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06553" y="4540448"/>
            <a:ext cx="304680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Adaptive Teaching Style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6706553" y="4914662"/>
            <a:ext cx="7291149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Dynamically adjusts the pace, content, and format of lessons based on emotional feedback.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119098" y="5587841"/>
            <a:ext cx="406718" cy="40671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881" y="5631716"/>
            <a:ext cx="255151" cy="31896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706553" y="5587841"/>
            <a:ext cx="317777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Generative AI Integration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6706553" y="5962055"/>
            <a:ext cx="7291149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Creates personalized stories and quizzes from textbook content to enhance engagement.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6119098" y="6454497"/>
            <a:ext cx="7878604" cy="867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pilot program demonstrated a remarkable 35% increase in student engagement, showcasing the effectiveness of our emotionally adaptive approach. By responding to students' emotional cues, we can create a supportive learning environment.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0561D18-3146-4596-9275-7ED8672949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08" t="25764" r="10848" b="28474"/>
          <a:stretch/>
        </p:blipFill>
        <p:spPr>
          <a:xfrm>
            <a:off x="12666134" y="7467600"/>
            <a:ext cx="1964266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107" y="559237"/>
            <a:ext cx="7809786" cy="1121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It Works: A Multi-Modal Approach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07" y="1966198"/>
            <a:ext cx="953095" cy="11437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06072" y="2156817"/>
            <a:ext cx="224266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Acquisition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906072" y="2551509"/>
            <a:ext cx="657082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Captures facial expressions and voice input using a webcam and microphone.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07" y="3109913"/>
            <a:ext cx="953095" cy="11437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06072" y="3300532"/>
            <a:ext cx="2299573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Emotion Analysis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906072" y="3695224"/>
            <a:ext cx="657082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 analyze the collected data to identify emotional states.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07" y="4253627"/>
            <a:ext cx="953095" cy="11437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06072" y="4444246"/>
            <a:ext cx="2700933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Content Adaptation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906072" y="4838938"/>
            <a:ext cx="657082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dynamically adjusts the content based on detected emotions.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07" y="5397341"/>
            <a:ext cx="953095" cy="11437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06072" y="5587960"/>
            <a:ext cx="224266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Feedback Loop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906072" y="5982652"/>
            <a:ext cx="657082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Continuous monitoring and adaptation for personalized learning.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67107" y="6755487"/>
            <a:ext cx="7809786" cy="914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 beta testing, our approach resulted in a significant 28% reduction in student frustration rates, highlighting its ability to create a more positive and effective learning experience. This multi-modal approach creates a personalized experience.</a:t>
            </a:r>
            <a:endParaRPr 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BC90BF-C592-439D-9858-6820B02DEEF6}"/>
              </a:ext>
            </a:extLst>
          </p:cNvPr>
          <p:cNvSpPr txBox="1"/>
          <p:nvPr/>
        </p:nvSpPr>
        <p:spPr>
          <a:xfrm>
            <a:off x="9317421" y="3639055"/>
            <a:ext cx="1040524" cy="3790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Student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D3FB4-BBC3-48A2-9A4A-C17D269E90FD}"/>
              </a:ext>
            </a:extLst>
          </p:cNvPr>
          <p:cNvSpPr txBox="1"/>
          <p:nvPr/>
        </p:nvSpPr>
        <p:spPr>
          <a:xfrm>
            <a:off x="9317421" y="559237"/>
            <a:ext cx="5171089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Emotional Adaptability</a:t>
            </a:r>
            <a:endParaRPr lang="en-IN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0D4018AF-E8F9-4AE6-BA1A-CC3F4B9372F1}"/>
              </a:ext>
            </a:extLst>
          </p:cNvPr>
          <p:cNvSpPr/>
          <p:nvPr/>
        </p:nvSpPr>
        <p:spPr>
          <a:xfrm>
            <a:off x="86971" y="5914840"/>
            <a:ext cx="1260000" cy="1260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C90F6D3-779E-4865-B37F-EFD31882EE48}"/>
              </a:ext>
            </a:extLst>
          </p:cNvPr>
          <p:cNvSpPr/>
          <p:nvPr/>
        </p:nvSpPr>
        <p:spPr>
          <a:xfrm>
            <a:off x="340462" y="1994927"/>
            <a:ext cx="973374" cy="9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3E51CD-1F20-439B-98C4-0DA31E938CEE}"/>
              </a:ext>
            </a:extLst>
          </p:cNvPr>
          <p:cNvCxnSpPr>
            <a:cxnSpLocks/>
          </p:cNvCxnSpPr>
          <p:nvPr/>
        </p:nvCxnSpPr>
        <p:spPr>
          <a:xfrm>
            <a:off x="1324303" y="2458836"/>
            <a:ext cx="1620000" cy="0"/>
          </a:xfrm>
          <a:prstGeom prst="straightConnector1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D14D018-EE5B-41BD-BA4E-34EE3D0B5C19}"/>
              </a:ext>
            </a:extLst>
          </p:cNvPr>
          <p:cNvSpPr/>
          <p:nvPr/>
        </p:nvSpPr>
        <p:spPr>
          <a:xfrm>
            <a:off x="2944303" y="1671436"/>
            <a:ext cx="3025228" cy="157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Play lesson video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6FD7-51DC-4EF6-BE41-84F94AFF04CA}"/>
              </a:ext>
            </a:extLst>
          </p:cNvPr>
          <p:cNvCxnSpPr>
            <a:cxnSpLocks/>
          </p:cNvCxnSpPr>
          <p:nvPr/>
        </p:nvCxnSpPr>
        <p:spPr>
          <a:xfrm>
            <a:off x="5969531" y="2523067"/>
            <a:ext cx="16200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74CDDD-DB49-413B-B788-3FD45D884F93}"/>
              </a:ext>
            </a:extLst>
          </p:cNvPr>
          <p:cNvSpPr/>
          <p:nvPr/>
        </p:nvSpPr>
        <p:spPr>
          <a:xfrm>
            <a:off x="7585695" y="1703552"/>
            <a:ext cx="3025228" cy="157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dirty="0"/>
              <a:t>Check face &amp; voice emotion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1CD390-48AE-4327-B5D3-7A6C5B34D800}"/>
              </a:ext>
            </a:extLst>
          </p:cNvPr>
          <p:cNvCxnSpPr>
            <a:cxnSpLocks/>
          </p:cNvCxnSpPr>
          <p:nvPr/>
        </p:nvCxnSpPr>
        <p:spPr>
          <a:xfrm>
            <a:off x="10610923" y="2523067"/>
            <a:ext cx="8691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CE43F8AC-C58A-47E5-A1B8-20D50F0B730F}"/>
              </a:ext>
            </a:extLst>
          </p:cNvPr>
          <p:cNvSpPr/>
          <p:nvPr/>
        </p:nvSpPr>
        <p:spPr>
          <a:xfrm>
            <a:off x="11409198" y="1490136"/>
            <a:ext cx="2349062" cy="206586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Is student confused</a:t>
            </a:r>
            <a:endParaRPr lang="en-IN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FD629C-9911-46D7-A9DC-16F4805FFBF1}"/>
              </a:ext>
            </a:extLst>
          </p:cNvPr>
          <p:cNvCxnSpPr>
            <a:cxnSpLocks/>
          </p:cNvCxnSpPr>
          <p:nvPr/>
        </p:nvCxnSpPr>
        <p:spPr>
          <a:xfrm>
            <a:off x="14109189" y="2523067"/>
            <a:ext cx="0" cy="120051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8FF161-7BB0-4D17-8D14-818CA94EF586}"/>
              </a:ext>
            </a:extLst>
          </p:cNvPr>
          <p:cNvCxnSpPr>
            <a:cxnSpLocks/>
          </p:cNvCxnSpPr>
          <p:nvPr/>
        </p:nvCxnSpPr>
        <p:spPr>
          <a:xfrm>
            <a:off x="13758260" y="2523067"/>
            <a:ext cx="350929" cy="6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71754B-D164-47B4-9910-A96DFD9E627F}"/>
              </a:ext>
            </a:extLst>
          </p:cNvPr>
          <p:cNvCxnSpPr>
            <a:stCxn id="16" idx="2"/>
          </p:cNvCxnSpPr>
          <p:nvPr/>
        </p:nvCxnSpPr>
        <p:spPr>
          <a:xfrm>
            <a:off x="12583729" y="3555997"/>
            <a:ext cx="0" cy="125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C34EE6F-C5C1-4CAF-88A7-D3D8E38D72A0}"/>
              </a:ext>
            </a:extLst>
          </p:cNvPr>
          <p:cNvSpPr/>
          <p:nvPr/>
        </p:nvSpPr>
        <p:spPr>
          <a:xfrm>
            <a:off x="13089469" y="3723585"/>
            <a:ext cx="1540932" cy="1032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5270A4-C6B4-44B1-BE83-604FF73DEAC9}"/>
              </a:ext>
            </a:extLst>
          </p:cNvPr>
          <p:cNvSpPr txBox="1"/>
          <p:nvPr/>
        </p:nvSpPr>
        <p:spPr>
          <a:xfrm>
            <a:off x="14109189" y="2966927"/>
            <a:ext cx="93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5525AF-AAB1-4772-98CD-868C6D6F388A}"/>
              </a:ext>
            </a:extLst>
          </p:cNvPr>
          <p:cNvSpPr txBox="1"/>
          <p:nvPr/>
        </p:nvSpPr>
        <p:spPr>
          <a:xfrm>
            <a:off x="13190995" y="3810897"/>
            <a:ext cx="143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Continue Normal</a:t>
            </a:r>
            <a:endParaRPr lang="en-IN" sz="20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E77FA3-5AED-47F2-965F-DDD468F53899}"/>
              </a:ext>
            </a:extLst>
          </p:cNvPr>
          <p:cNvCxnSpPr>
            <a:cxnSpLocks/>
          </p:cNvCxnSpPr>
          <p:nvPr/>
        </p:nvCxnSpPr>
        <p:spPr>
          <a:xfrm rot="10800000">
            <a:off x="11714583" y="4809067"/>
            <a:ext cx="8691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98DF6C8-7CAB-45B5-B79B-23A01A85B92E}"/>
              </a:ext>
            </a:extLst>
          </p:cNvPr>
          <p:cNvSpPr/>
          <p:nvPr/>
        </p:nvSpPr>
        <p:spPr>
          <a:xfrm>
            <a:off x="10173650" y="4322295"/>
            <a:ext cx="1540932" cy="1032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8F74A0-6B84-493E-8EAB-F92259F688EB}"/>
              </a:ext>
            </a:extLst>
          </p:cNvPr>
          <p:cNvSpPr txBox="1"/>
          <p:nvPr/>
        </p:nvSpPr>
        <p:spPr>
          <a:xfrm>
            <a:off x="10394148" y="4385730"/>
            <a:ext cx="109993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</a:rPr>
              <a:t>Reduce speed by 0.10x</a:t>
            </a:r>
            <a:endParaRPr lang="en-IN" sz="1900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CC8ECA-389F-4310-A9A4-5F807E4D2E76}"/>
              </a:ext>
            </a:extLst>
          </p:cNvPr>
          <p:cNvCxnSpPr>
            <a:cxnSpLocks/>
          </p:cNvCxnSpPr>
          <p:nvPr/>
        </p:nvCxnSpPr>
        <p:spPr>
          <a:xfrm rot="10800000">
            <a:off x="9304504" y="4809067"/>
            <a:ext cx="8691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3EDEE9E5-1041-4A39-8818-C25E777696C2}"/>
              </a:ext>
            </a:extLst>
          </p:cNvPr>
          <p:cNvSpPr/>
          <p:nvPr/>
        </p:nvSpPr>
        <p:spPr>
          <a:xfrm>
            <a:off x="6955441" y="3810897"/>
            <a:ext cx="2349062" cy="206586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Still confused</a:t>
            </a:r>
            <a:endParaRPr lang="en-IN" sz="2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7B1D41-B6FA-4C49-A386-420FF0E40C02}"/>
              </a:ext>
            </a:extLst>
          </p:cNvPr>
          <p:cNvSpPr txBox="1"/>
          <p:nvPr/>
        </p:nvSpPr>
        <p:spPr>
          <a:xfrm>
            <a:off x="12044713" y="3810897"/>
            <a:ext cx="66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Yes</a:t>
            </a:r>
            <a:endParaRPr lang="en-IN" sz="2400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3A499A-7A54-4C5B-BE4E-74C09CA7BB02}"/>
              </a:ext>
            </a:extLst>
          </p:cNvPr>
          <p:cNvCxnSpPr>
            <a:cxnSpLocks/>
          </p:cNvCxnSpPr>
          <p:nvPr/>
        </p:nvCxnSpPr>
        <p:spPr>
          <a:xfrm>
            <a:off x="8129972" y="5876758"/>
            <a:ext cx="0" cy="77804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23D2E3-0C50-43A7-B010-5FF580BF70CE}"/>
              </a:ext>
            </a:extLst>
          </p:cNvPr>
          <p:cNvSpPr txBox="1"/>
          <p:nvPr/>
        </p:nvSpPr>
        <p:spPr>
          <a:xfrm>
            <a:off x="8160846" y="5914218"/>
            <a:ext cx="93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8242D3-FB23-4C7F-87A7-F391BF8D65BA}"/>
              </a:ext>
            </a:extLst>
          </p:cNvPr>
          <p:cNvSpPr/>
          <p:nvPr/>
        </p:nvSpPr>
        <p:spPr>
          <a:xfrm>
            <a:off x="7390380" y="6648121"/>
            <a:ext cx="1540932" cy="1032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Return to 1.0x speed</a:t>
            </a:r>
            <a:endParaRPr lang="en-IN" sz="20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99F348B-9FBB-48B5-BB66-D236F56097E0}"/>
              </a:ext>
            </a:extLst>
          </p:cNvPr>
          <p:cNvCxnSpPr>
            <a:cxnSpLocks/>
          </p:cNvCxnSpPr>
          <p:nvPr/>
        </p:nvCxnSpPr>
        <p:spPr>
          <a:xfrm rot="10800000">
            <a:off x="6086294" y="4838760"/>
            <a:ext cx="8691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71E3205-18FC-4CF7-ABE3-5949BD2E5EBB}"/>
              </a:ext>
            </a:extLst>
          </p:cNvPr>
          <p:cNvSpPr txBox="1"/>
          <p:nvPr/>
        </p:nvSpPr>
        <p:spPr>
          <a:xfrm>
            <a:off x="6371241" y="4403475"/>
            <a:ext cx="66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Yes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EDA5A8-E6CD-496A-BDA0-5DC067B43A1D}"/>
              </a:ext>
            </a:extLst>
          </p:cNvPr>
          <p:cNvSpPr/>
          <p:nvPr/>
        </p:nvSpPr>
        <p:spPr>
          <a:xfrm>
            <a:off x="4100641" y="4272562"/>
            <a:ext cx="1971420" cy="1240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if the student wants story/quiz</a:t>
            </a:r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D844D4-F54D-4479-8ACF-54E30FC57DA3}"/>
              </a:ext>
            </a:extLst>
          </p:cNvPr>
          <p:cNvSpPr/>
          <p:nvPr/>
        </p:nvSpPr>
        <p:spPr>
          <a:xfrm>
            <a:off x="1286059" y="4272561"/>
            <a:ext cx="1971420" cy="1240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story/quiz with the help of GPT</a:t>
            </a:r>
            <a:endParaRPr lang="en-IN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4021D8-970E-4573-BFB8-757C2A781404}"/>
              </a:ext>
            </a:extLst>
          </p:cNvPr>
          <p:cNvCxnSpPr>
            <a:cxnSpLocks/>
          </p:cNvCxnSpPr>
          <p:nvPr/>
        </p:nvCxnSpPr>
        <p:spPr>
          <a:xfrm rot="10800000">
            <a:off x="3241642" y="4851950"/>
            <a:ext cx="8691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77420C-FC1F-4847-B349-42C32E6FDF8B}"/>
              </a:ext>
            </a:extLst>
          </p:cNvPr>
          <p:cNvCxnSpPr>
            <a:cxnSpLocks/>
          </p:cNvCxnSpPr>
          <p:nvPr/>
        </p:nvCxnSpPr>
        <p:spPr>
          <a:xfrm>
            <a:off x="716971" y="4855988"/>
            <a:ext cx="0" cy="10582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010BA5C-8C65-4413-A753-2DFE1AF7D0E9}"/>
              </a:ext>
            </a:extLst>
          </p:cNvPr>
          <p:cNvCxnSpPr>
            <a:cxnSpLocks/>
          </p:cNvCxnSpPr>
          <p:nvPr/>
        </p:nvCxnSpPr>
        <p:spPr>
          <a:xfrm>
            <a:off x="714341" y="4892798"/>
            <a:ext cx="55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1297A716-8CF5-4943-81D5-8CD803CD785E}"/>
              </a:ext>
            </a:extLst>
          </p:cNvPr>
          <p:cNvSpPr/>
          <p:nvPr/>
        </p:nvSpPr>
        <p:spPr>
          <a:xfrm>
            <a:off x="230284" y="6058840"/>
            <a:ext cx="973374" cy="9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E054FA-4347-4E57-95FE-A9F142784899}"/>
              </a:ext>
            </a:extLst>
          </p:cNvPr>
          <p:cNvSpPr txBox="1"/>
          <p:nvPr/>
        </p:nvSpPr>
        <p:spPr>
          <a:xfrm>
            <a:off x="4456917" y="355600"/>
            <a:ext cx="7037167" cy="62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</a:rPr>
              <a:t>Activity Diagram</a:t>
            </a:r>
            <a:endParaRPr lang="en-IN" sz="3500" dirty="0">
              <a:solidFill>
                <a:srgbClr val="FFFFFF"/>
              </a:solidFill>
              <a:latin typeface="Unbounded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CA3476B-5A5A-4F6A-A836-CD7639E67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8" t="25764" r="10848" b="28474"/>
          <a:stretch/>
        </p:blipFill>
        <p:spPr>
          <a:xfrm>
            <a:off x="12666134" y="7467600"/>
            <a:ext cx="1964266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27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625</Words>
  <Application>Microsoft Office PowerPoint</Application>
  <PresentationFormat>Custom</PresentationFormat>
  <Paragraphs>69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Unbounded</vt:lpstr>
      <vt:lpstr>Cabin Bold</vt:lpstr>
      <vt:lpstr>Libre Franklin</vt:lpstr>
      <vt:lpstr>Arial</vt:lpstr>
      <vt:lpstr>Cabin</vt:lpstr>
      <vt:lpstr>Calibri</vt:lpstr>
      <vt:lpstr>Inter</vt:lpstr>
      <vt:lpstr>Franklin Gothic</vt:lpstr>
      <vt:lpstr>Office Theme</vt:lpstr>
      <vt:lpstr>Basic Details of the Team and Problem Statement</vt:lpstr>
      <vt:lpstr>Team Member Details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3</cp:revision>
  <dcterms:created xsi:type="dcterms:W3CDTF">2025-04-28T17:12:47Z</dcterms:created>
  <dcterms:modified xsi:type="dcterms:W3CDTF">2025-04-28T17:21:22Z</dcterms:modified>
</cp:coreProperties>
</file>